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1.jpeg" ContentType="image/jpeg"/>
  <Override PartName="/ppt/media/image40.jpeg" ContentType="image/jpeg"/>
  <Override PartName="/ppt/media/image38.png" ContentType="image/png"/>
  <Override PartName="/ppt/media/image13.jpeg" ContentType="image/jpeg"/>
  <Override PartName="/ppt/media/image12.jpeg" ContentType="image/jpeg"/>
  <Override PartName="/ppt/media/image11.jpeg" ContentType="image/jpeg"/>
  <Override PartName="/ppt/media/image10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17.jpeg" ContentType="image/jpeg"/>
  <Override PartName="/ppt/media/image37.png" ContentType="image/png"/>
  <Override PartName="/ppt/media/image19.jpeg" ContentType="image/jpeg"/>
  <Override PartName="/ppt/media/image8.jpeg" ContentType="image/jpeg"/>
  <Override PartName="/ppt/media/image18.jpeg" ContentType="image/jpeg"/>
  <Override PartName="/ppt/media/image27.png" ContentType="image/png"/>
  <Override PartName="/ppt/media/image34.png" ContentType="image/png"/>
  <Override PartName="/ppt/media/image35.png" ContentType="image/png"/>
  <Override PartName="/ppt/media/image9.png" ContentType="image/png"/>
  <Override PartName="/ppt/media/image3.png" ContentType="image/png"/>
  <Override PartName="/ppt/media/image5.png" ContentType="image/png"/>
  <Override PartName="/ppt/media/image20.jpeg" ContentType="image/jpeg"/>
  <Override PartName="/ppt/media/image21.jpeg" ContentType="image/jpeg"/>
  <Override PartName="/ppt/media/image22.jpeg" ContentType="image/jpeg"/>
  <Override PartName="/ppt/media/image1.jpeg" ContentType="image/jpeg"/>
  <Override PartName="/ppt/media/image23.jpeg" ContentType="image/jpeg"/>
  <Override PartName="/ppt/media/image2.jpeg" ContentType="image/jpeg"/>
  <Override PartName="/ppt/media/image24.jpeg" ContentType="image/jpeg"/>
  <Override PartName="/ppt/media/image25.jpeg" ContentType="image/jpeg"/>
  <Override PartName="/ppt/media/image4.jpeg" ContentType="image/jpeg"/>
  <Override PartName="/ppt/media/image26.jpeg" ContentType="image/jpeg"/>
  <Override PartName="/ppt/media/image6.jpeg" ContentType="image/jpeg"/>
  <Override PartName="/ppt/media/image28.jpeg" ContentType="image/jpeg"/>
  <Override PartName="/ppt/media/image7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9.jpeg" ContentType="image/jpeg"/>
  <Override PartName="/ppt/media/image33.jpeg" ContentType="image/jpeg"/>
  <Override PartName="/ppt/media/image36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600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93600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2476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68916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2476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68916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2c3e50"/>
              </a:solidFill>
              <a:latin typeface="Source Sans Pro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60000" cy="444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2c3e50"/>
              </a:solidFill>
              <a:latin typeface="Source Sans Pro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2c3e50"/>
              </a:solidFill>
              <a:latin typeface="Source Sans Pro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93600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600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93600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52476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68916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52476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68916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2c3e50"/>
              </a:solidFill>
              <a:latin typeface="Source Sans Pro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60000" cy="444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2c3e50"/>
              </a:solidFill>
              <a:latin typeface="Source Sans Pro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93600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600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93600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52476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68916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352476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668916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60000" cy="4445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2c3e50"/>
              </a:solidFill>
              <a:latin typeface="Source Sans Pr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93600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200000"/>
            <a:ext cx="10080000" cy="36000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10080000" cy="162000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s-CO" sz="36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s-CO" sz="3200" spc="-1" strike="noStrike">
                <a:solidFill>
                  <a:srgbClr val="2c3e50"/>
                </a:solidFill>
                <a:latin typeface="Source Sans Pro Semibold"/>
              </a:rPr>
              <a:t>Click to edit the outline text format</a:t>
            </a:r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  <a:p>
            <a:pPr lvl="1" marL="864000" indent="-324000">
              <a:spcAft>
                <a:spcPts val="1134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2c3e50"/>
                </a:solidFill>
                <a:latin typeface="Source Sans Pro"/>
              </a:rPr>
              <a:t>Second Outline Level</a:t>
            </a:r>
            <a:endParaRPr b="0" lang="es-CO" sz="2800" spc="-1" strike="noStrike">
              <a:solidFill>
                <a:srgbClr val="2c3e50"/>
              </a:solidFill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2c3e50"/>
                </a:solidFill>
                <a:latin typeface="Source Sans Pro"/>
              </a:rPr>
              <a:t>Third Outline Level</a:t>
            </a:r>
            <a:endParaRPr b="0" lang="es-CO" sz="2400" spc="-1" strike="noStrike">
              <a:solidFill>
                <a:srgbClr val="2c3e50"/>
              </a:solidFill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2c3e50"/>
                </a:solidFill>
                <a:latin typeface="Source Sans Pro"/>
              </a:rPr>
              <a:t>Fourth Outline Level</a:t>
            </a:r>
            <a:endParaRPr b="0" lang="es-CO" sz="2000" spc="-1" strike="noStrike">
              <a:solidFill>
                <a:srgbClr val="2c3e50"/>
              </a:solidFill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2c3e50"/>
                </a:solidFill>
                <a:latin typeface="Source Sans Pro"/>
              </a:rPr>
              <a:t>Fifth Outline Level</a:t>
            </a:r>
            <a:endParaRPr b="0" lang="es-CO" sz="2000" spc="-1" strike="noStrike">
              <a:solidFill>
                <a:srgbClr val="2c3e50"/>
              </a:solidFill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2c3e50"/>
                </a:solidFill>
                <a:latin typeface="Source Sans Pro"/>
              </a:rPr>
              <a:t>Sixth Outline Level</a:t>
            </a:r>
            <a:endParaRPr b="0" lang="es-CO" sz="2000" spc="-1" strike="noStrike">
              <a:solidFill>
                <a:srgbClr val="2c3e50"/>
              </a:solidFill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2c3e50"/>
                </a:solidFill>
                <a:latin typeface="Source Sans Pro"/>
              </a:rPr>
              <a:t>Seventh Outline Level</a:t>
            </a:r>
            <a:endParaRPr b="0" lang="es-CO" sz="2000" spc="-1" strike="noStrike">
              <a:solidFill>
                <a:srgbClr val="2c3e50"/>
              </a:solidFill>
              <a:latin typeface="Source Sans Pro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360000" y="7200000"/>
            <a:ext cx="2880000" cy="360000"/>
          </a:xfrm>
          <a:prstGeom prst="rect">
            <a:avLst/>
          </a:prstGeom>
        </p:spPr>
        <p:txBody>
          <a:bodyPr lIns="0" rIns="0" tIns="0" bIns="0"/>
          <a:p>
            <a:r>
              <a:rPr b="1" lang="es-CO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es-CO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3420000" y="7200000"/>
            <a:ext cx="3240000" cy="3600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1" lang="es-CO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es-CO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9270000" y="6894000"/>
            <a:ext cx="540000" cy="54000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9180000" y="6804000"/>
            <a:ext cx="720000" cy="72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fld id="{5CBD0736-A7AD-4302-95AC-9FF6DD26AF26}" type="slidenum">
              <a:rPr b="1" lang="es-CO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es-CO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0"/>
            <a:ext cx="10080000" cy="5040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360000" y="3780000"/>
            <a:ext cx="9360000" cy="958680"/>
          </a:xfrm>
          <a:prstGeom prst="rect">
            <a:avLst/>
          </a:prstGeom>
        </p:spPr>
        <p:txBody>
          <a:bodyPr lIns="0" rIns="0" tIns="0" bIns="0" anchor="ctr" anchorCtr="1"/>
          <a:p>
            <a:pPr algn="ctr"/>
            <a:r>
              <a:rPr b="1" lang="es-CO" sz="36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s-CO" sz="36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360000" y="5220000"/>
            <a:ext cx="9360000" cy="19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876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Click to edit the outline text format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Second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2" marL="1296000" indent="-288000">
              <a:spcAft>
                <a:spcPts val="850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Third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3" marL="1728000" indent="-216000">
              <a:spcAft>
                <a:spcPts val="567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Fourth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4" marL="2160000" indent="-216000">
              <a:spcAft>
                <a:spcPts val="283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Fifth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5" marL="2592000" indent="-216000">
              <a:spcAft>
                <a:spcPts val="283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Sixth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6" marL="3024000" indent="-216000">
              <a:spcAft>
                <a:spcPts val="283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Seventh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/>
          </p:nvPr>
        </p:nvSpPr>
        <p:spPr>
          <a:xfrm>
            <a:off x="360000" y="7200000"/>
            <a:ext cx="2880000" cy="360000"/>
          </a:xfrm>
          <a:prstGeom prst="rect">
            <a:avLst/>
          </a:prstGeom>
        </p:spPr>
        <p:txBody>
          <a:bodyPr lIns="0" rIns="0" tIns="0" bIns="0"/>
          <a:p>
            <a:r>
              <a:rPr b="1" lang="es-CO" sz="1800" spc="-1" strike="noStrike">
                <a:solidFill>
                  <a:srgbClr val="ffffff"/>
                </a:solidFill>
                <a:latin typeface="Source Sans Pro Black"/>
              </a:rPr>
              <a:t> </a:t>
            </a:r>
            <a:endParaRPr b="1" lang="es-CO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/>
          </p:nvPr>
        </p:nvSpPr>
        <p:spPr>
          <a:xfrm>
            <a:off x="3420000" y="7200000"/>
            <a:ext cx="3240000" cy="3600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1" lang="es-CO" sz="1800" spc="-1" strike="noStrike">
                <a:solidFill>
                  <a:srgbClr val="ffffff"/>
                </a:solidFill>
                <a:latin typeface="Source Sans Pro Black"/>
              </a:rPr>
              <a:t> </a:t>
            </a:r>
            <a:endParaRPr b="1" lang="es-CO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/>
          </p:nvPr>
        </p:nvSpPr>
        <p:spPr>
          <a:xfrm>
            <a:off x="9180000" y="6804000"/>
            <a:ext cx="720000" cy="72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fld id="{1DC4FF37-FB89-43E7-9425-5FD95C36B6AB}" type="slidenum">
              <a:rPr b="1" lang="es-CO" sz="1800" spc="-1" strike="noStrike">
                <a:solidFill>
                  <a:srgbClr val="ffffff"/>
                </a:solidFill>
                <a:latin typeface="Source Sans Pro Black"/>
              </a:rPr>
              <a:t>1</a:t>
            </a:fld>
            <a:endParaRPr b="1" lang="es-CO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520000" y="2520000"/>
            <a:ext cx="5040000" cy="2520000"/>
          </a:xfrm>
          <a:prstGeom prst="wedgeRectCallout">
            <a:avLst>
              <a:gd name="adj1" fmla="val -42740"/>
              <a:gd name="adj2" fmla="val 114189"/>
            </a:avLst>
          </a:prstGeom>
          <a:gradFill rotWithShape="0">
            <a:gsLst>
              <a:gs pos="0">
                <a:srgbClr val="8ae234"/>
              </a:gs>
              <a:gs pos="100000">
                <a:srgbClr val="4e9a0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2700000" y="2700000"/>
            <a:ext cx="4680000" cy="2160000"/>
          </a:xfrm>
          <a:prstGeom prst="rect">
            <a:avLst/>
          </a:prstGeom>
        </p:spPr>
        <p:txBody>
          <a:bodyPr lIns="0" rIns="0" tIns="0" bIns="0" anchor="ctr" anchorCtr="1"/>
          <a:p>
            <a:pPr algn="ctr"/>
            <a:r>
              <a:rPr b="1" lang="es-CO" sz="3600" spc="-1" strike="noStrike">
                <a:solidFill>
                  <a:srgbClr val="2c3e50"/>
                </a:solidFill>
                <a:latin typeface="Source Sans Pro Black"/>
              </a:rPr>
              <a:t>Click to edit the title text format</a:t>
            </a:r>
            <a:endParaRPr b="1" lang="es-CO" sz="3600" spc="-1" strike="noStrike">
              <a:solidFill>
                <a:srgbClr val="2c3e50"/>
              </a:solidFill>
              <a:latin typeface="Source Sans Pro Black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420000" y="5040000"/>
            <a:ext cx="6300000" cy="216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876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Click to edit the outline text format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Second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2" marL="1296000" indent="-288000">
              <a:spcAft>
                <a:spcPts val="850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Third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3" marL="1728000" indent="-216000">
              <a:spcAft>
                <a:spcPts val="567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Fourth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4" marL="2160000" indent="-216000">
              <a:spcAft>
                <a:spcPts val="283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Fifth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5" marL="2592000" indent="-216000">
              <a:spcAft>
                <a:spcPts val="283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Sixth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  <a:p>
            <a:pPr lvl="6" marL="3024000" indent="-216000">
              <a:spcAft>
                <a:spcPts val="283"/>
              </a:spcAft>
            </a:pPr>
            <a:r>
              <a:rPr b="0" lang="es-CO" sz="2000" spc="-1" strike="noStrike">
                <a:solidFill>
                  <a:srgbClr val="ffffff"/>
                </a:solidFill>
                <a:latin typeface="Source Sans Pro"/>
              </a:rPr>
              <a:t>Seventh Outline Level</a:t>
            </a:r>
            <a:endParaRPr b="0" lang="es-CO" sz="20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/>
          </p:nvPr>
        </p:nvSpPr>
        <p:spPr>
          <a:xfrm>
            <a:off x="360000" y="7200000"/>
            <a:ext cx="2880000" cy="360000"/>
          </a:xfrm>
          <a:prstGeom prst="rect">
            <a:avLst/>
          </a:prstGeom>
        </p:spPr>
        <p:txBody>
          <a:bodyPr lIns="0" rIns="0" tIns="0" bIns="0"/>
          <a:p>
            <a:r>
              <a:rPr b="1" lang="es-CO" sz="1800" spc="-1" strike="noStrike">
                <a:solidFill>
                  <a:srgbClr val="ffffff"/>
                </a:solidFill>
                <a:latin typeface="Source Sans Pro Black"/>
              </a:rPr>
              <a:t> </a:t>
            </a:r>
            <a:endParaRPr b="1" lang="es-CO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/>
          </p:nvPr>
        </p:nvSpPr>
        <p:spPr>
          <a:xfrm>
            <a:off x="3420000" y="7200000"/>
            <a:ext cx="3240000" cy="3600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1" lang="es-CO" sz="1800" spc="-1" strike="noStrike">
                <a:solidFill>
                  <a:srgbClr val="ffffff"/>
                </a:solidFill>
                <a:latin typeface="Source Sans Pro Black"/>
              </a:rPr>
              <a:t> </a:t>
            </a:r>
            <a:endParaRPr b="1" lang="es-CO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/>
          </p:nvPr>
        </p:nvSpPr>
        <p:spPr>
          <a:xfrm>
            <a:off x="9180000" y="6804000"/>
            <a:ext cx="720000" cy="72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fld id="{510FC413-DB1A-418A-B725-55411F2498DD}" type="slidenum">
              <a:rPr b="1" lang="es-CO" sz="1800" spc="-1" strike="noStrike">
                <a:solidFill>
                  <a:srgbClr val="ffffff"/>
                </a:solidFill>
                <a:latin typeface="Source Sans Pro Black"/>
              </a:rPr>
              <a:t>1</a:t>
            </a:fld>
            <a:endParaRPr b="1" lang="es-CO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-20520" y="1584000"/>
            <a:ext cx="10100520" cy="292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s-CO" sz="4800" spc="-1" strike="noStrike">
                <a:solidFill>
                  <a:srgbClr val="111111"/>
                </a:solidFill>
                <a:latin typeface="Calisto MT"/>
                <a:ea typeface="DejaVu Sans"/>
              </a:rPr>
              <a:t>Clasificación y estimación de </a:t>
            </a:r>
            <a:r>
              <a:rPr b="0" i="1" lang="es-CO" sz="4800" spc="-1" strike="noStrike">
                <a:solidFill>
                  <a:srgbClr val="111111"/>
                </a:solidFill>
                <a:latin typeface="Calisto MT"/>
                <a:ea typeface="DejaVu Sans"/>
              </a:rPr>
              <a:t>Redshift</a:t>
            </a:r>
            <a:r>
              <a:rPr b="0" lang="es-CO" sz="4800" spc="-1" strike="noStrike">
                <a:solidFill>
                  <a:srgbClr val="111111"/>
                </a:solidFill>
                <a:latin typeface="Calisto MT"/>
                <a:ea typeface="DejaVu Sans"/>
              </a:rPr>
              <a:t> de espectros astrofísicos mediante algoritmos de </a:t>
            </a:r>
            <a:r>
              <a:rPr b="0" i="1" lang="es-CO" sz="4800" spc="-1" strike="noStrike">
                <a:solidFill>
                  <a:srgbClr val="111111"/>
                </a:solidFill>
                <a:latin typeface="Calisto MT"/>
                <a:ea typeface="DejaVu Sans"/>
              </a:rPr>
              <a:t>Machine</a:t>
            </a:r>
            <a:r>
              <a:rPr b="0" lang="es-CO" sz="4800" spc="-1" strike="noStrike">
                <a:solidFill>
                  <a:srgbClr val="111111"/>
                </a:solidFill>
                <a:latin typeface="Calisto MT"/>
                <a:ea typeface="DejaVu Sans"/>
              </a:rPr>
              <a:t> </a:t>
            </a:r>
            <a:r>
              <a:rPr b="0" i="1" lang="es-CO" sz="4800" spc="-1" strike="noStrike">
                <a:solidFill>
                  <a:srgbClr val="111111"/>
                </a:solidFill>
                <a:latin typeface="Calisto MT"/>
                <a:ea typeface="DejaVu Sans"/>
              </a:rPr>
              <a:t>Learning</a:t>
            </a:r>
            <a:r>
              <a:rPr b="0" lang="es-CO" sz="4400" spc="-1" strike="noStrike">
                <a:solidFill>
                  <a:srgbClr val="111111"/>
                </a:solidFill>
                <a:latin typeface="Calisto MT"/>
                <a:ea typeface="DejaVu Sans"/>
              </a:rPr>
              <a:t> </a:t>
            </a:r>
            <a:endParaRPr b="0" lang="es-CO" sz="4400" spc="-1" strike="noStrike">
              <a:solidFill>
                <a:srgbClr val="1c1c1c"/>
              </a:solidFill>
              <a:latin typeface="Source Sans Pro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360" y="6804000"/>
            <a:ext cx="1583640" cy="792000"/>
          </a:xfrm>
          <a:prstGeom prst="rect">
            <a:avLst/>
          </a:prstGeom>
          <a:ln>
            <a:noFill/>
          </a:ln>
        </p:spPr>
      </p:pic>
      <p:sp>
        <p:nvSpPr>
          <p:cNvPr id="130" name="TextShape 2"/>
          <p:cNvSpPr txBox="1"/>
          <p:nvPr/>
        </p:nvSpPr>
        <p:spPr>
          <a:xfrm>
            <a:off x="2376000" y="5184000"/>
            <a:ext cx="5256000" cy="2159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s-CO" sz="2000" spc="-1" strike="noStrike">
                <a:latin typeface="Calisto MT"/>
                <a:ea typeface="DejaVu Sans"/>
              </a:rPr>
              <a:t>Jairo Andres Saavedra Alfonso </a:t>
            </a:r>
            <a:endParaRPr b="0" lang="es-CO" sz="2000" spc="-1" strike="noStrike">
              <a:solidFill>
                <a:srgbClr val="1c1c1c"/>
              </a:solidFill>
              <a:latin typeface="Source Sans Pro"/>
            </a:endParaRPr>
          </a:p>
          <a:p>
            <a:pPr algn="ctr"/>
            <a:r>
              <a:rPr b="0" lang="es-CO" sz="2000" spc="-1" strike="noStrike">
                <a:latin typeface="Calisto MT"/>
                <a:ea typeface="DejaVu Sans"/>
              </a:rPr>
              <a:t>Asesor: Jaime Ernesto Forero-Romero</a:t>
            </a:r>
            <a:endParaRPr b="0" lang="es-CO" sz="2000" spc="-1" strike="noStrike">
              <a:solidFill>
                <a:srgbClr val="1c1c1c"/>
              </a:solidFill>
              <a:latin typeface="Source Sans Pro"/>
            </a:endParaRPr>
          </a:p>
          <a:p>
            <a:pPr algn="ctr"/>
            <a:r>
              <a:rPr b="0" lang="es-CO" sz="2000" spc="-1" strike="noStrike">
                <a:latin typeface="Calisto MT"/>
                <a:ea typeface="DejaVu Sans"/>
              </a:rPr>
              <a:t>Física</a:t>
            </a:r>
            <a:endParaRPr b="0" lang="es-CO" sz="2000" spc="-1" strike="noStrike">
              <a:solidFill>
                <a:srgbClr val="1c1c1c"/>
              </a:solidFill>
              <a:latin typeface="Source Sans Pro"/>
            </a:endParaRPr>
          </a:p>
          <a:p>
            <a:pPr algn="ctr"/>
            <a:r>
              <a:rPr b="0" lang="es-CO" sz="2000" spc="-1" strike="noStrike">
                <a:latin typeface="Calisto MT"/>
                <a:ea typeface="DejaVu Sans"/>
              </a:rPr>
              <a:t>Avance de Monografía 30%   </a:t>
            </a:r>
            <a:endParaRPr b="0" lang="es-CO" sz="2000" spc="-1" strike="noStrike">
              <a:solidFill>
                <a:srgbClr val="1c1c1c"/>
              </a:solidFill>
              <a:latin typeface="Source Sans Pro"/>
            </a:endParaRPr>
          </a:p>
          <a:p>
            <a:pPr algn="ctr"/>
            <a:r>
              <a:rPr b="0" lang="es-CO" sz="2000" spc="-1" strike="noStrike">
                <a:latin typeface="Calisto MT"/>
                <a:ea typeface="DejaVu Sans"/>
              </a:rPr>
              <a:t>Universidad de los Andes</a:t>
            </a:r>
            <a:endParaRPr b="0" lang="es-CO" sz="2000" spc="-1" strike="noStrike">
              <a:solidFill>
                <a:srgbClr val="1c1c1c"/>
              </a:solidFill>
              <a:latin typeface="Source Sans Pro"/>
            </a:endParaRPr>
          </a:p>
          <a:p>
            <a:pPr algn="ctr"/>
            <a:r>
              <a:rPr b="0" lang="es-CO" sz="2000" spc="-1" strike="noStrike">
                <a:latin typeface="Calisto MT"/>
                <a:ea typeface="DejaVu Sans"/>
              </a:rPr>
              <a:t>2019</a:t>
            </a:r>
            <a:endParaRPr b="0" lang="es-CO" sz="2000" spc="-1" strike="noStrike">
              <a:solidFill>
                <a:srgbClr val="1c1c1c"/>
              </a:solidFill>
              <a:latin typeface="Source Sans Pro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Evaluar diferentes algoritmos de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(CNN, Random Forest, SVM...)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para: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Clasificación espectral (Estrellas, Galaxias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QSO y QSO BAL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).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sp>
        <p:nvSpPr>
          <p:cNvPr id="174" name="TextShape 2"/>
          <p:cNvSpPr txBox="1"/>
          <p:nvPr/>
        </p:nvSpPr>
        <p:spPr>
          <a:xfrm>
            <a:off x="432000" y="50436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Metodologia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Evaluar diferentes algoritmos de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(CNN, Random Forest, SVM...)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para: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Clasificación espectral (Estrellas, Galaxias,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QSO y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QSO BAL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).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Estimar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Redshift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de los objetos observados 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(Regresión).   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432000" y="5047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Metodologia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512000" y="28800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Clasificación Espectral</a:t>
            </a:r>
            <a:br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RNC 1.0 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210680" y="6268320"/>
            <a:ext cx="860076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Figura 5: Primera estructura tentativa de RNC para 80/20 de Entreno/Test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451440" y="1649160"/>
            <a:ext cx="9360000" cy="468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008000" y="6264000"/>
            <a:ext cx="893628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Figu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ra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6: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Seg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und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a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estr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uct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ura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tent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ativ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a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de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RN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C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par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a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80/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20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de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Entr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eno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/Tes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t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288000" y="1656000"/>
            <a:ext cx="9576000" cy="4392000"/>
          </a:xfrm>
          <a:prstGeom prst="rect">
            <a:avLst/>
          </a:prstGeom>
          <a:ln>
            <a:noFill/>
          </a:ln>
        </p:spPr>
      </p:pic>
      <p:sp>
        <p:nvSpPr>
          <p:cNvPr id="185" name="TextShape 2"/>
          <p:cNvSpPr txBox="1"/>
          <p:nvPr/>
        </p:nvSpPr>
        <p:spPr>
          <a:xfrm>
            <a:off x="1296000" y="28800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Clasificación Espectral</a:t>
            </a:r>
            <a:br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  RNC 2.0 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360000" y="553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Entrenamiento 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80.000 Espectros  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50 épocas - 10.000 Iteraciones.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60</a:t>
            </a: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/</a:t>
            </a:r>
            <a:r>
              <a:rPr b="0" lang="es-CO" sz="3600" spc="-1" strike="noStrike">
                <a:solidFill>
                  <a:srgbClr val="59c5c7"/>
                </a:solidFill>
                <a:latin typeface="Arial"/>
                <a:ea typeface="DejaVu Sans"/>
              </a:rPr>
              <a:t>20</a:t>
            </a: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/</a:t>
            </a:r>
            <a:r>
              <a:rPr b="0" lang="es-CO" sz="3600" spc="-1" strike="noStrike">
                <a:solidFill>
                  <a:srgbClr val="72bf44"/>
                </a:solidFill>
                <a:latin typeface="Arial"/>
                <a:ea typeface="DejaVu Sans"/>
              </a:rPr>
              <a:t>20</a:t>
            </a: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 - </a:t>
            </a:r>
            <a:r>
              <a:rPr b="0" i="1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Train</a:t>
            </a:r>
            <a:r>
              <a:rPr b="0" i="1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/</a:t>
            </a:r>
            <a:r>
              <a:rPr b="0" i="1" lang="es-CO" sz="3600" spc="-1" strike="noStrike">
                <a:solidFill>
                  <a:srgbClr val="59c5c7"/>
                </a:solidFill>
                <a:latin typeface="Arial"/>
                <a:ea typeface="DejaVu Sans"/>
              </a:rPr>
              <a:t>Validation</a:t>
            </a:r>
            <a:r>
              <a:rPr b="0" i="1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/</a:t>
            </a:r>
            <a:r>
              <a:rPr b="0" i="1" lang="es-CO" sz="3600" spc="-1" strike="noStrike">
                <a:solidFill>
                  <a:srgbClr val="72bf44"/>
                </a:solidFill>
                <a:latin typeface="Arial"/>
                <a:ea typeface="DejaVu Sans"/>
              </a:rPr>
              <a:t>Test</a:t>
            </a: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ed1c24"/>
                </a:solidFill>
                <a:latin typeface="Arial"/>
                <a:ea typeface="DejaVu Sans"/>
              </a:rPr>
              <a:t>48x10³</a:t>
            </a: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/</a:t>
            </a:r>
            <a:r>
              <a:rPr b="0" lang="es-CO" sz="3600" spc="-1" strike="noStrike">
                <a:solidFill>
                  <a:srgbClr val="59c5c7"/>
                </a:solidFill>
                <a:latin typeface="Arial"/>
                <a:ea typeface="DejaVu Sans"/>
              </a:rPr>
              <a:t>16x10³</a:t>
            </a: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/</a:t>
            </a:r>
            <a:r>
              <a:rPr b="0" lang="es-CO" sz="3600" spc="-1" strike="noStrike">
                <a:solidFill>
                  <a:srgbClr val="72bf44"/>
                </a:solidFill>
                <a:latin typeface="Arial"/>
                <a:ea typeface="DejaVu Sans"/>
              </a:rPr>
              <a:t>16x10³</a:t>
            </a: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 Espectros</a:t>
            </a:r>
            <a:r>
              <a:rPr b="0" lang="es-CO" sz="2800" spc="-1" strike="noStrike">
                <a:solidFill>
                  <a:srgbClr val="111111"/>
                </a:solidFill>
                <a:latin typeface="Arial"/>
                <a:ea typeface="DejaVu Sans"/>
              </a:rPr>
              <a:t>.</a:t>
            </a:r>
            <a:endParaRPr b="1" lang="es-CO" sz="28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111111"/>
                </a:solidFill>
                <a:latin typeface="Arial"/>
                <a:ea typeface="DejaVu Sans"/>
              </a:rPr>
              <a:t>  </a:t>
            </a:r>
            <a:endParaRPr b="1" lang="es-CO" sz="2800" spc="-1" strike="noStrike">
              <a:solidFill>
                <a:srgbClr val="2c3e50"/>
              </a:solidFill>
              <a:latin typeface="Source Sans Pro Semibold"/>
            </a:endParaRPr>
          </a:p>
          <a:p>
            <a:pPr lvl="9" marL="4320000" indent="-21600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8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2448000" y="4248000"/>
            <a:ext cx="5328000" cy="2538720"/>
          </a:xfrm>
          <a:prstGeom prst="rect">
            <a:avLst/>
          </a:prstGeom>
          <a:ln>
            <a:noFill/>
          </a:ln>
        </p:spPr>
      </p:pic>
      <p:sp>
        <p:nvSpPr>
          <p:cNvPr id="190" name="TextShape 3"/>
          <p:cNvSpPr txBox="1"/>
          <p:nvPr/>
        </p:nvSpPr>
        <p:spPr>
          <a:xfrm>
            <a:off x="2425680" y="6746400"/>
            <a:ext cx="922428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Tabla 1: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Datos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disponible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para 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entrenamie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nto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703440" y="24588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Matriz de confusión test</a:t>
            </a:r>
            <a:br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     Clasificación Espectral     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3240000" y="6016320"/>
            <a:ext cx="893628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Figura 7: Matriz de confusión Test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rcRect l="17310" t="0" r="5256" b="1565"/>
          <a:stretch/>
        </p:blipFill>
        <p:spPr>
          <a:xfrm>
            <a:off x="2448000" y="1728000"/>
            <a:ext cx="5112000" cy="433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703440" y="20988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Matriz de confusión test</a:t>
            </a:r>
            <a:br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  RNC 1.0                RNC 2.0     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390960" y="5760000"/>
            <a:ext cx="893628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Figura 8: Matriz de confusión RNC 1.0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5527800" y="5737320"/>
            <a:ext cx="455220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Figura 9: Matriz de confusión RNC 2.0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rcRect l="17310" t="1555" r="3944" b="1978"/>
          <a:stretch/>
        </p:blipFill>
        <p:spPr>
          <a:xfrm>
            <a:off x="47160" y="1620000"/>
            <a:ext cx="4848840" cy="39600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rcRect l="18622" t="3612" r="3944" b="1890"/>
          <a:stretch/>
        </p:blipFill>
        <p:spPr>
          <a:xfrm>
            <a:off x="5148000" y="1632960"/>
            <a:ext cx="4896000" cy="398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03440" y="20988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   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Metricas de los modelos </a:t>
            </a:r>
            <a:br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       RNC 1.0 &amp; RNC 2.0    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2799720" y="3964320"/>
            <a:ext cx="476028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Tabla 2: Valores de relevancia RNC 1.0 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72000" y="4500000"/>
            <a:ext cx="10016280" cy="237600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3"/>
          <a:stretch/>
        </p:blipFill>
        <p:spPr>
          <a:xfrm>
            <a:off x="83160" y="1620000"/>
            <a:ext cx="9944280" cy="2412000"/>
          </a:xfrm>
          <a:prstGeom prst="rect">
            <a:avLst/>
          </a:prstGeom>
          <a:ln>
            <a:noFill/>
          </a:ln>
        </p:spPr>
      </p:pic>
      <p:sp>
        <p:nvSpPr>
          <p:cNvPr id="206" name="TextShape 3"/>
          <p:cNvSpPr txBox="1"/>
          <p:nvPr/>
        </p:nvSpPr>
        <p:spPr>
          <a:xfrm>
            <a:off x="2772000" y="6804000"/>
            <a:ext cx="468000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Tabla 3: Valores de relevancia RNC 2.0 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432000" y="481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Cronograma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2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1080" y="6768000"/>
            <a:ext cx="1583640" cy="79200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rcRect l="0" t="0" r="0" b="39434"/>
          <a:stretch/>
        </p:blipFill>
        <p:spPr>
          <a:xfrm>
            <a:off x="360000" y="1656000"/>
            <a:ext cx="9072000" cy="309564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tretch/>
        </p:blipFill>
        <p:spPr>
          <a:xfrm>
            <a:off x="1872360" y="4680000"/>
            <a:ext cx="6782760" cy="249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648000" y="553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Obje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tivos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Cum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plido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s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sp>
        <p:nvSpPr>
          <p:cNvPr id="214" name="TextShape 2"/>
          <p:cNvSpPr txBox="1"/>
          <p:nvPr/>
        </p:nvSpPr>
        <p:spPr>
          <a:xfrm>
            <a:off x="360000" y="180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Construir un conjunto de entrenamiento, prueba y validación de al menos 100.000 espectros a partir del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Data Release</a:t>
            </a: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 12 de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Baryon Oscilation Spectroscopic Survey (BOSS)</a:t>
            </a: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Implementar una arquitectura de RNC para predecir clase objeto observado, a partir de espectros astrofísicos.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latin typeface="Arial"/>
                <a:ea typeface="DejaVu Sans"/>
              </a:rPr>
              <a:t>Implementar algoritmos de </a:t>
            </a:r>
            <a:r>
              <a:rPr b="0" i="1" lang="es-CO" sz="3600" spc="-1" strike="noStrike">
                <a:latin typeface="Arial"/>
                <a:ea typeface="DejaVu Sans"/>
              </a:rPr>
              <a:t>Machine Learning</a:t>
            </a:r>
            <a:r>
              <a:rPr b="0" lang="es-CO" sz="3600" spc="-1" strike="noStrike">
                <a:latin typeface="Arial"/>
                <a:ea typeface="DejaVu Sans"/>
              </a:rPr>
              <a:t> para estimar </a:t>
            </a:r>
            <a:r>
              <a:rPr b="0" i="1" lang="es-CO" sz="3600" spc="-1" strike="noStrike">
                <a:latin typeface="Arial"/>
                <a:ea typeface="DejaVu Sans"/>
              </a:rPr>
              <a:t>Redshift</a:t>
            </a:r>
            <a:r>
              <a:rPr b="0" lang="es-CO" sz="3600" spc="-1" strike="noStrike">
                <a:latin typeface="Arial"/>
                <a:ea typeface="DejaVu Sans"/>
              </a:rPr>
              <a:t> del objeto observado. 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latin typeface="Arial"/>
                <a:ea typeface="DejaVu Sans"/>
              </a:rPr>
              <a:t>Evaluar el rendimiento de la los algoritmos propuestos en el reconocimiento de Cuasares y Galaxias.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1c1c1c"/>
                </a:solidFill>
                <a:latin typeface="Arial"/>
                <a:ea typeface="DejaVu Sans"/>
              </a:rPr>
              <a:t>La exploración activa de espectros astrofísicos requiere de precisión para determinar clasificación espectral y estimación de </a:t>
            </a:r>
            <a:r>
              <a:rPr b="0" i="1" lang="es-CO" sz="2800" spc="-1" strike="noStrike">
                <a:solidFill>
                  <a:srgbClr val="1c1c1c"/>
                </a:solidFill>
                <a:latin typeface="Arial"/>
                <a:ea typeface="DejaVu Sans"/>
              </a:rPr>
              <a:t>Redshift</a:t>
            </a:r>
            <a:r>
              <a:rPr b="0" lang="es-CO" sz="2800" spc="-1" strike="noStrike">
                <a:solidFill>
                  <a:srgbClr val="1c1c1c"/>
                </a:solidFill>
                <a:latin typeface="Arial"/>
                <a:ea typeface="DejaVu Sans"/>
              </a:rPr>
              <a:t> del objeto observado. [1]</a:t>
            </a:r>
            <a:endParaRPr b="1" lang="es-CO" sz="28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8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412920" y="553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Introducción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5760000" y="3384000"/>
            <a:ext cx="3330000" cy="3308760"/>
          </a:xfrm>
          <a:prstGeom prst="rect">
            <a:avLst/>
          </a:prstGeom>
          <a:ln>
            <a:noFill/>
          </a:ln>
        </p:spPr>
      </p:pic>
      <p:sp>
        <p:nvSpPr>
          <p:cNvPr id="134" name="TextShape 3"/>
          <p:cNvSpPr txBox="1"/>
          <p:nvPr/>
        </p:nvSpPr>
        <p:spPr>
          <a:xfrm>
            <a:off x="5616000" y="6651000"/>
            <a:ext cx="3600000" cy="62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Figura 2: Porción del mapa de Galaxias de </a:t>
            </a:r>
            <a:r>
              <a:rPr b="0" i="1" lang="es-CO" sz="1800" spc="-1" strike="noStrike">
                <a:solidFill>
                  <a:srgbClr val="1c1c1c"/>
                </a:solidFill>
                <a:latin typeface="Source Sans Pro"/>
              </a:rPr>
              <a:t>SDSS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 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1800000" y="3384000"/>
            <a:ext cx="3330000" cy="3330000"/>
          </a:xfrm>
          <a:prstGeom prst="rect">
            <a:avLst/>
          </a:prstGeom>
          <a:ln>
            <a:noFill/>
          </a:ln>
        </p:spPr>
      </p:pic>
      <p:sp>
        <p:nvSpPr>
          <p:cNvPr id="136" name="TextShape 4"/>
          <p:cNvSpPr txBox="1"/>
          <p:nvPr/>
        </p:nvSpPr>
        <p:spPr>
          <a:xfrm>
            <a:off x="1529280" y="6673680"/>
            <a:ext cx="5742720" cy="88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Figura 1: Porción del mapa 3D de 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estructura a gran escala de </a:t>
            </a:r>
            <a:r>
              <a:rPr b="0" i="1" lang="es-CO" sz="1800" spc="-1" strike="noStrike">
                <a:solidFill>
                  <a:srgbClr val="1c1c1c"/>
                </a:solidFill>
                <a:latin typeface="Source Sans Pro"/>
              </a:rPr>
              <a:t>SDSS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 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720" y="6804000"/>
            <a:ext cx="1583640" cy="79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648000" y="56268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Trabajo Futuro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sp>
        <p:nvSpPr>
          <p:cNvPr id="217" name="TextShape 2"/>
          <p:cNvSpPr txBox="1"/>
          <p:nvPr/>
        </p:nvSpPr>
        <p:spPr>
          <a:xfrm>
            <a:off x="360000" y="1656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Explorar hiperparámetros (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epochs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batch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size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learning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rate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hidden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layers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….) con el fin de mejorar el rendimiento de la RNC sobre los datos de test para clasificación espectral.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Explorar otros algoritmos de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ML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SVM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...) para estimar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Redshift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a partir de los espectros.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Extender la estimación de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Redshift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(Regresión) para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QSO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a Galaxias. 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648000" y="56268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Referencias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sp>
        <p:nvSpPr>
          <p:cNvPr id="220" name="TextShape 2"/>
          <p:cNvSpPr txBox="1"/>
          <p:nvPr/>
        </p:nvSpPr>
        <p:spPr>
          <a:xfrm>
            <a:off x="360000" y="1728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  <a:ea typeface="DejaVu Sans"/>
              </a:rPr>
              <a:t>[1] Alam, S. et al. (2017). </a:t>
            </a:r>
            <a:r>
              <a:rPr b="0" i="1" lang="es-CO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clustering of galaxies in the completed SDSS-III Baryon Oscillation Spectroscopic Survey: cosmological analysis of the DR12 galaxy sample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  <a:ea typeface="DejaVu Sans"/>
              </a:rPr>
              <a:t>. Monthly Notices of the Royal Astronomical Society, 470(3), 2617-2652.</a:t>
            </a: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  <a:ea typeface="DejaVu Sans"/>
              </a:rPr>
              <a:t>[2] Hutchinson, T. et al. (2016). Redshift measurement and spectral classification for eboss galaxies with the redmonster software. The Astronomical Journal, 152(6), 205.</a:t>
            </a: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  <a:ea typeface="DejaVu Sans"/>
              </a:rPr>
              <a:t>[3] Dawson, K. et al.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  <a:ea typeface="DejaVu Sans"/>
              </a:rPr>
              <a:t>(2013). </a:t>
            </a:r>
            <a:r>
              <a:rPr b="0" i="1" lang="es-CO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Baryon Oscillation Spectroscopic Survey of SDSS-III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  <a:ea typeface="DejaVu Sans"/>
              </a:rPr>
              <a:t>. arXiv preprint arXiv:1208.0022, 145(10).</a:t>
            </a: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  <a:ea typeface="DejaVu Sans"/>
              </a:rPr>
              <a:t>[4] Aghamousa, A. et al. (2016).</a:t>
            </a:r>
            <a:r>
              <a:rPr b="0" i="1" lang="es-CO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The DESI experiment Part I: science, targeting, and survey design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  <a:ea typeface="DejaVu Sans"/>
              </a:rPr>
              <a:t>. arXiv preprint arXiv:1611.00036.</a:t>
            </a: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12200" y="54468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Introducción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rcRect l="0" t="0" r="0" b="48887"/>
          <a:stretch/>
        </p:blipFill>
        <p:spPr>
          <a:xfrm>
            <a:off x="598320" y="2772720"/>
            <a:ext cx="9140040" cy="2592000"/>
          </a:xfrm>
          <a:prstGeom prst="rect">
            <a:avLst/>
          </a:prstGeom>
          <a:ln>
            <a:noFill/>
          </a:ln>
        </p:spPr>
      </p:pic>
      <p:sp>
        <p:nvSpPr>
          <p:cNvPr id="140" name="TextShape 2"/>
          <p:cNvSpPr txBox="1"/>
          <p:nvPr/>
        </p:nvSpPr>
        <p:spPr>
          <a:xfrm>
            <a:off x="1800000" y="5292000"/>
            <a:ext cx="6840000" cy="62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Figura 3: REDMOSTER para espectros de LRG de eBOSS. 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sp>
        <p:nvSpPr>
          <p:cNvPr id="142" name="TextShape 3"/>
          <p:cNvSpPr txBox="1"/>
          <p:nvPr/>
        </p:nvSpPr>
        <p:spPr>
          <a:xfrm>
            <a:off x="360000" y="1764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Métodos estándar automatizados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REDMOSTER</a:t>
            </a: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Software</a:t>
            </a: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(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eBOSS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)</a:t>
            </a: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. [2]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Clasificación y estimación por expertos en el área mediante  inspección visual del espectro. [3]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Automatizar los procesos de clasificación y estimación del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Redshift</a:t>
            </a: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 de espectros para futuros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Surveys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(DESI) 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lvl="9" marL="4320000" indent="-21600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i="1" lang="es-CO" sz="2400" spc="-1" strike="noStrike">
                <a:solidFill>
                  <a:srgbClr val="1c1c1c"/>
                </a:solidFill>
                <a:latin typeface="Arial"/>
                <a:ea typeface="DejaVu Sans"/>
              </a:rPr>
              <a:t>Medir el efecto de la materia oscura en la expansión del universo.  </a:t>
            </a: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lvl="9" marL="4320000" indent="-21600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lvl="9" marL="4320000" indent="-21600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i="1" lang="es-CO" sz="2400" spc="-1" strike="noStrike">
                <a:solidFill>
                  <a:srgbClr val="1c1c1c"/>
                </a:solidFill>
                <a:latin typeface="Arial"/>
                <a:ea typeface="DejaVu Sans"/>
              </a:rPr>
              <a:t>11 millones de espectros de galaxias y QSO </a:t>
            </a:r>
            <a:r>
              <a:rPr b="0" lang="es-CO" sz="2400" spc="-1" strike="noStrike">
                <a:solidFill>
                  <a:srgbClr val="1c1c1c"/>
                </a:solidFill>
                <a:latin typeface="Arial"/>
                <a:ea typeface="DejaVu Sans"/>
              </a:rPr>
              <a:t>[4].</a:t>
            </a: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4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76920" y="54000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Motivación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7848000" y="6048000"/>
            <a:ext cx="1368000" cy="110916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97000" y="3721320"/>
            <a:ext cx="4081320" cy="272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376920" y="54000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Objetivo General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Implementar y evaluar algoritmos de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Machine</a:t>
            </a: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Learning</a:t>
            </a: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 (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Convolutional Neural Networks, Random Forest</a:t>
            </a: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) para clasificación y estimación del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Redshift</a:t>
            </a: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 de espectros astrofı́sicos de futuros </a:t>
            </a:r>
            <a:r>
              <a:rPr b="0" i="1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surveys</a:t>
            </a:r>
            <a:r>
              <a:rPr b="0" lang="es-CO" sz="3600" spc="-1" strike="noStrike">
                <a:solidFill>
                  <a:srgbClr val="1c1c1c"/>
                </a:solidFill>
                <a:latin typeface="Arial"/>
                <a:ea typeface="DejaVu Sans"/>
              </a:rPr>
              <a:t>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76920" y="54036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Objetivos Específicos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sp>
        <p:nvSpPr>
          <p:cNvPr id="153" name="TextShape 2"/>
          <p:cNvSpPr txBox="1"/>
          <p:nvPr/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latin typeface="Arial"/>
                <a:ea typeface="DejaVu Sans"/>
              </a:rPr>
              <a:t>Construir un conjunto de entrenamiento, test y validación de al menos 100.000 espectros a partir del </a:t>
            </a:r>
            <a:r>
              <a:rPr b="0" lang="es-CO" sz="3600" spc="-1" strike="noStrike">
                <a:latin typeface="Arial"/>
                <a:ea typeface="DejaVu Sans"/>
              </a:rPr>
              <a:t>DR</a:t>
            </a:r>
            <a:r>
              <a:rPr b="0" lang="es-CO" sz="3600" spc="-1" strike="noStrike">
                <a:latin typeface="Arial"/>
                <a:ea typeface="DejaVu Sans"/>
              </a:rPr>
              <a:t> 12 del Baryon Oscilation Spectroscopic Survey (BOSS).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latin typeface="Arial"/>
                <a:ea typeface="DejaVu Sans"/>
              </a:rPr>
              <a:t>Implementar una arquitectura de RNC para predecir clase objeto observado, a partir de espectros astrofísicos.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latin typeface="Arial"/>
                <a:ea typeface="DejaVu Sans"/>
              </a:rPr>
              <a:t>Implementar algoritmos de Machine Learning para estimar </a:t>
            </a:r>
            <a:r>
              <a:rPr b="0" lang="es-CO" sz="3600" spc="-1" strike="noStrike">
                <a:latin typeface="Arial"/>
                <a:ea typeface="DejaVu Sans"/>
              </a:rPr>
              <a:t>Redshift</a:t>
            </a:r>
            <a:r>
              <a:rPr b="0" lang="es-CO" sz="3600" spc="-1" strike="noStrike">
                <a:latin typeface="Arial"/>
                <a:ea typeface="DejaVu Sans"/>
              </a:rPr>
              <a:t> del objeto observado. 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latin typeface="Arial"/>
                <a:ea typeface="DejaVu Sans"/>
              </a:rPr>
              <a:t>Evaluar el rendimiento de la los algoritmos propuestos en el reconocimiento de Cuasares y Galaxias.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360000" y="54000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Prepocesamiento de los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datos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sp>
        <p:nvSpPr>
          <p:cNvPr id="156" name="TextShape 2"/>
          <p:cNvSpPr txBox="1"/>
          <p:nvPr/>
        </p:nvSpPr>
        <p:spPr>
          <a:xfrm>
            <a:off x="360000" y="1836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i="1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SDSS Data Release </a:t>
            </a: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12 [4]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i="1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Baryon Oscillations Spectroscopic Survey (BOSS)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546856 Objetos </a:t>
            </a:r>
            <a:r>
              <a:rPr b="0" i="1" lang="es-CO" sz="2800" spc="-1" strike="noStrike">
                <a:solidFill>
                  <a:srgbClr val="111111"/>
                </a:solidFill>
                <a:latin typeface="Arial"/>
                <a:ea typeface="DejaVu Sans"/>
              </a:rPr>
              <a:t>(Stars, Galaxies, QSO &amp; QSO BAL)</a:t>
            </a:r>
            <a:endParaRPr b="1" lang="es-CO" sz="28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639464 Espectros </a:t>
            </a:r>
            <a:r>
              <a:rPr b="0" i="1" lang="es-CO" sz="2800" spc="-1" strike="noStrike">
                <a:solidFill>
                  <a:srgbClr val="111111"/>
                </a:solidFill>
                <a:latin typeface="Arial"/>
                <a:ea typeface="DejaVu Sans"/>
              </a:rPr>
              <a:t>(Stars, Galaxies, QSO &amp; QSO BAL)</a:t>
            </a:r>
            <a:endParaRPr b="1" lang="es-CO" sz="28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28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537677 Objetos/Espectros correlacionados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Remoción de espectros sin ID, sin etiqueta de clase y con </a:t>
            </a:r>
            <a:r>
              <a:rPr b="0" i="1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Z_CONF_PERSON</a:t>
            </a: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=0 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111111"/>
                </a:solidFill>
                <a:latin typeface="Arial"/>
                <a:ea typeface="DejaVu Sans"/>
              </a:rPr>
              <a:t>Estandarización de los espectros 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2"/>
          <a:srcRect l="8989" t="0" r="12594" b="17651"/>
          <a:stretch/>
        </p:blipFill>
        <p:spPr>
          <a:xfrm>
            <a:off x="6768000" y="5760000"/>
            <a:ext cx="2604960" cy="11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002240" y="1672560"/>
            <a:ext cx="3605760" cy="240372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5610240" y="1648800"/>
            <a:ext cx="3605760" cy="2403720"/>
          </a:xfrm>
          <a:prstGeom prst="rect">
            <a:avLst/>
          </a:prstGeom>
          <a:ln>
            <a:noFill/>
          </a:ln>
        </p:spPr>
      </p:pic>
      <p:sp>
        <p:nvSpPr>
          <p:cNvPr id="160" name="TextShape 1"/>
          <p:cNvSpPr txBox="1"/>
          <p:nvPr/>
        </p:nvSpPr>
        <p:spPr>
          <a:xfrm>
            <a:off x="819720" y="6408000"/>
            <a:ext cx="868428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Figura 4: Espetro de (A) Estrellas, (B) Galaxias, (C) </a:t>
            </a:r>
            <a:r>
              <a:rPr b="0" i="1" lang="es-CO" sz="1800" spc="-1" strike="noStrike">
                <a:solidFill>
                  <a:srgbClr val="1c1c1c"/>
                </a:solidFill>
                <a:latin typeface="Source Sans Pro"/>
              </a:rPr>
              <a:t>QSO</a:t>
            </a:r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 y (D) </a:t>
            </a:r>
            <a:r>
              <a:rPr b="0" i="1" lang="es-CO" sz="1800" spc="-1" strike="noStrike">
                <a:solidFill>
                  <a:srgbClr val="1c1c1c"/>
                </a:solidFill>
                <a:latin typeface="Source Sans Pro"/>
              </a:rPr>
              <a:t>QSOBAL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1002240" y="4076280"/>
            <a:ext cx="3605760" cy="240372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4"/>
          <a:stretch/>
        </p:blipFill>
        <p:spPr>
          <a:xfrm>
            <a:off x="5689080" y="4037400"/>
            <a:ext cx="3480840" cy="2427480"/>
          </a:xfrm>
          <a:prstGeom prst="rect">
            <a:avLst/>
          </a:prstGeom>
          <a:ln>
            <a:noFill/>
          </a:ln>
        </p:spPr>
      </p:pic>
      <p:sp>
        <p:nvSpPr>
          <p:cNvPr id="163" name="TextShape 2"/>
          <p:cNvSpPr txBox="1"/>
          <p:nvPr/>
        </p:nvSpPr>
        <p:spPr>
          <a:xfrm>
            <a:off x="648000" y="2664000"/>
            <a:ext cx="66276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A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648000" y="5040000"/>
            <a:ext cx="66276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C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sp>
        <p:nvSpPr>
          <p:cNvPr id="165" name="TextShape 4"/>
          <p:cNvSpPr txBox="1"/>
          <p:nvPr/>
        </p:nvSpPr>
        <p:spPr>
          <a:xfrm>
            <a:off x="5256000" y="5040000"/>
            <a:ext cx="66276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D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sp>
        <p:nvSpPr>
          <p:cNvPr id="166" name="TextShape 5"/>
          <p:cNvSpPr txBox="1"/>
          <p:nvPr/>
        </p:nvSpPr>
        <p:spPr>
          <a:xfrm>
            <a:off x="5241240" y="2668320"/>
            <a:ext cx="66276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CO" sz="1800" spc="-1" strike="noStrike">
                <a:solidFill>
                  <a:srgbClr val="1c1c1c"/>
                </a:solidFill>
                <a:latin typeface="Source Sans Pro"/>
              </a:rPr>
              <a:t>B</a:t>
            </a:r>
            <a:endParaRPr b="0" lang="es-CO" sz="1800" spc="-1" strike="noStrike">
              <a:solidFill>
                <a:srgbClr val="1c1c1c"/>
              </a:solidFill>
              <a:latin typeface="Source Sans Pro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5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  <p:sp>
        <p:nvSpPr>
          <p:cNvPr id="168" name="TextShape 6"/>
          <p:cNvSpPr txBox="1"/>
          <p:nvPr/>
        </p:nvSpPr>
        <p:spPr>
          <a:xfrm>
            <a:off x="360000" y="54036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 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Espectros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432000" y="50400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	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   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Metodologi</a:t>
            </a:r>
            <a:r>
              <a:rPr b="0" lang="es-CO" sz="4400" spc="-1" strike="noStrike">
                <a:solidFill>
                  <a:srgbClr val="e3e3e3"/>
                </a:solidFill>
                <a:latin typeface="Calisto MT"/>
                <a:ea typeface="DejaVu Sans"/>
              </a:rPr>
              <a:t>a</a:t>
            </a:r>
            <a:endParaRPr b="1" lang="es-CO" sz="44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Evaluar diferentes algoritmos de </a:t>
            </a:r>
            <a:r>
              <a:rPr b="0" i="1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(CNN, Random Forest, SVM...)</a:t>
            </a:r>
            <a:r>
              <a:rPr b="0" lang="es-CO" sz="3600" spc="-1" strike="noStrike">
                <a:solidFill>
                  <a:srgbClr val="000000"/>
                </a:solidFill>
                <a:latin typeface="Arial"/>
                <a:ea typeface="DejaVu Sans"/>
              </a:rPr>
              <a:t> para:</a:t>
            </a: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  <a:p>
            <a:pPr marL="432000" indent="-324000" algn="just">
              <a:lnSpc>
                <a:spcPct val="100000"/>
              </a:lnSpc>
              <a:buClr>
                <a:srgbClr val="2c3e50"/>
              </a:buClr>
              <a:buSzPct val="45000"/>
              <a:buFont typeface="Wingdings" charset="2"/>
              <a:buChar char=""/>
            </a:pPr>
            <a:endParaRPr b="1" lang="es-CO" sz="3600" spc="-1" strike="noStrike">
              <a:solidFill>
                <a:srgbClr val="2c3e50"/>
              </a:solidFill>
              <a:latin typeface="Source Sans Pro Semibold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1080" y="6804000"/>
            <a:ext cx="1583640" cy="79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Midnightblue</Template>
  <TotalTime>1191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2019-05-26T20:06:25Z</dcterms:created>
  <dc:creator/>
  <dc:description/>
  <dc:language>es-CO</dc:language>
  <cp:lastModifiedBy/>
  <dcterms:modified xsi:type="dcterms:W3CDTF">2019-09-19T13:50:36Z</dcterms:modified>
  <cp:revision>106</cp:revision>
  <dc:subject/>
  <dc:title>Midnightblue</dc:title>
</cp:coreProperties>
</file>